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69" r:id="rId4"/>
    <p:sldId id="257" r:id="rId5"/>
    <p:sldId id="270" r:id="rId6"/>
    <p:sldId id="258" r:id="rId7"/>
    <p:sldId id="262" r:id="rId8"/>
    <p:sldId id="263" r:id="rId9"/>
    <p:sldId id="264" r:id="rId10"/>
    <p:sldId id="271" r:id="rId11"/>
    <p:sldId id="274" r:id="rId12"/>
    <p:sldId id="265" r:id="rId13"/>
    <p:sldId id="272" r:id="rId14"/>
    <p:sldId id="273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476DC3F-14BB-490D-A728-E8F1D0B024D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9" autoAdjust="0"/>
    <p:restoredTop sz="86473" autoAdjust="0"/>
  </p:normalViewPr>
  <p:slideViewPr>
    <p:cSldViewPr snapToGrid="0">
      <p:cViewPr>
        <p:scale>
          <a:sx n="78" d="100"/>
          <a:sy n="78" d="100"/>
        </p:scale>
        <p:origin x="-12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A03-6496-49F9-B1D5-D1AF90A6448A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B31F-54A1-4504-ACFC-D1832B2BDF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63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B31F-54A1-4504-ACFC-D1832B2BDF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97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B31F-54A1-4504-ACFC-D1832B2BDF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98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14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97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48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21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30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53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33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6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85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1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04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2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4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36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285B-B4EB-4F24-A4E5-D2AECB1ADD0C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137DDD-9FEB-4071-BBF2-E9BC0C59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5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tenie.net/index3.php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readster.clu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pia.ru/speedreading/schulte/" TargetMode="External"/><Relationship Id="rId5" Type="http://schemas.openxmlformats.org/officeDocument/2006/relationships/hyperlink" Target="https://www.booksite.ru/speedread/" TargetMode="External"/><Relationship Id="rId4" Type="http://schemas.openxmlformats.org/officeDocument/2006/relationships/hyperlink" Target="https://skorochtenie.online/tes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0934" y="267388"/>
            <a:ext cx="753533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ГКОУ  УР «Воткинская школа для обучающихся с ОВЗ»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endParaRPr lang="ru-RU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9842" y="6134725"/>
            <a:ext cx="35429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Воспитатель: Микрюкова Н.В.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18477" y="951412"/>
            <a:ext cx="78325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Эффективное использование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упражнений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скорочтения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 образовательной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 обучающимися с ОВЗ.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4" descr="http://a2.mzstatic.com/us/r30/Purple/v4/7c/2a/d6/7c2ad628-5593-2a26-2b9b-e6d7549bcf22/screen480x4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42" y="3474720"/>
            <a:ext cx="2144268" cy="285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2" y="3852448"/>
            <a:ext cx="3436353" cy="2169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31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23082" cy="6583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7677"/>
            <a:ext cx="10265664" cy="18140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Устранение регрессии.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правило при регрессии: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любой трудности я читаю только один раз, возвратные движения глаз (регрессии) недопустимы. Если я даже не поняла предложение или абзац, то возвращаться к началу предложения или абзаца не надо. Только закончив читать, нужно заново прочитать текст.</a:t>
            </a:r>
          </a:p>
          <a:p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42" y="4840224"/>
            <a:ext cx="2410610" cy="16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15" y="2558964"/>
            <a:ext cx="2458885" cy="17160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5109" y="2073902"/>
            <a:ext cx="231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 закладкой»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C:\Users\user\Desktop\84HwHHXxJt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125" y="2449075"/>
            <a:ext cx="2800060" cy="1949379"/>
          </a:xfrm>
          <a:prstGeom prst="rect">
            <a:avLst/>
          </a:prstGeom>
          <a:noFill/>
        </p:spPr>
      </p:pic>
      <p:pic>
        <p:nvPicPr>
          <p:cNvPr id="32771" name="Picture 3" descr="C:\Users\user\Desktop\S0iiE-zT_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9633" y="2604152"/>
            <a:ext cx="1979103" cy="2492104"/>
          </a:xfrm>
          <a:prstGeom prst="rect">
            <a:avLst/>
          </a:prstGeom>
          <a:noFill/>
        </p:spPr>
      </p:pic>
      <p:pic>
        <p:nvPicPr>
          <p:cNvPr id="32772" name="Picture 4" descr="C:\Users\user\Desktop\f-A_9x4Lsm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0864" y="4865534"/>
            <a:ext cx="4553712" cy="17307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290181" y="4402574"/>
            <a:ext cx="2367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«Секретные шрифты»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8565" y="2073902"/>
            <a:ext cx="134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«Паутинка»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8885" y="2122670"/>
            <a:ext cx="262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«Нестандартное чтение»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Книга &quot;Развиваем мозг. Как тренировать логику мышление и IQ&quot; 7-12 лет, Шамиль Ахмадуллин купить в Москве, Нижнем Новгороде, СПб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599" y="268352"/>
            <a:ext cx="2291970" cy="2291970"/>
          </a:xfrm>
          <a:prstGeom prst="rect">
            <a:avLst/>
          </a:prstGeom>
          <a:noFill/>
        </p:spPr>
      </p:pic>
      <p:pic>
        <p:nvPicPr>
          <p:cNvPr id="2052" name="Picture 4" descr="Скорочтение для детей 10-16 лет. Как научить ребенка быстро читать и понимать прочитанное / Набор обучающих карточек Ахмадулл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015" y="174752"/>
            <a:ext cx="2282825" cy="2413000"/>
          </a:xfrm>
          <a:prstGeom prst="rect">
            <a:avLst/>
          </a:prstGeom>
          <a:noFill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88" y="2649232"/>
            <a:ext cx="1855959" cy="2400478"/>
          </a:xfrm>
          <a:prstGeom prst="rect">
            <a:avLst/>
          </a:prstGeom>
          <a:noFill/>
        </p:spPr>
      </p:pic>
      <p:pic>
        <p:nvPicPr>
          <p:cNvPr id="2056" name="Picture 8" descr="Книга &quot;Самый эффективный тренажёр по скорочтению&quot; Абдулова Г. 978-5-17-106030-5 купить в интернет-магазине &quot;Карандаш&quot; tdkarand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3728" y="4087241"/>
            <a:ext cx="2267839" cy="2267839"/>
          </a:xfrm>
          <a:prstGeom prst="rect">
            <a:avLst/>
          </a:prstGeom>
          <a:noFill/>
        </p:spPr>
      </p:pic>
      <p:pic>
        <p:nvPicPr>
          <p:cNvPr id="2060" name="Picture 12" descr="https://avatars.mds.yandex.net/i?id=88450e009ac16a4dc75bc32ed8c3b045370f812c-4253510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4177" y="2987039"/>
            <a:ext cx="2042323" cy="2792921"/>
          </a:xfrm>
          <a:prstGeom prst="rect">
            <a:avLst/>
          </a:prstGeom>
          <a:noFill/>
        </p:spPr>
      </p:pic>
      <p:pic>
        <p:nvPicPr>
          <p:cNvPr id="2062" name="Picture 14" descr="https://avatars.mds.yandex.net/i?id=e0548a94f5c5b472f437b3c2bfcc3913ad59ecaf-8263377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2246" y="3887280"/>
            <a:ext cx="2404745" cy="2404746"/>
          </a:xfrm>
          <a:prstGeom prst="rect">
            <a:avLst/>
          </a:prstGeom>
          <a:noFill/>
        </p:spPr>
      </p:pic>
      <p:pic>
        <p:nvPicPr>
          <p:cNvPr id="2064" name="Picture 16" descr="Скорочтение. Как научить ребёнка читать быстро и вдумчиво. 7–10 лет. - купить недорого в интернет-магазине игрушек Super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4086" y="2218944"/>
            <a:ext cx="2166778" cy="3258312"/>
          </a:xfrm>
          <a:prstGeom prst="rect">
            <a:avLst/>
          </a:prstGeom>
          <a:noFill/>
        </p:spPr>
      </p:pic>
      <p:pic>
        <p:nvPicPr>
          <p:cNvPr id="2066" name="Picture 18" descr="Набор Шамиля Ахмадуллина Логика, мышление и IQ. Тренажер для развития интеллекта 10-14 лет купить в Москве, Нижнем Новгороде, СП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75521" y="3904361"/>
            <a:ext cx="2584831" cy="2584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6" y="1154750"/>
            <a:ext cx="9393382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54BFF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readster.club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удобный ресурс, на котором удобно следить за скоростью чтения, менять ее и отслеживать прогресс на графике;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54BFF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chtenie.net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тренажер с 18 уровнями сложности и 5 скоростями;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54BFF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skorochtenie.online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онлайн-проверка скорости чтения и понимания текста;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54BFF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booksite.ru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еще один онлайн-тест, который проверяет только скорость чтения;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54BFF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cepia.ru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тренировки по таблицам </a:t>
            </a:r>
            <a:r>
              <a:rPr lang="ru-RU" sz="2000" dirty="0" err="1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Горбова-Шульте</a:t>
            </a:r>
            <a:r>
              <a:rPr lang="ru-RU" sz="2000" dirty="0" smtClean="0">
                <a:solidFill>
                  <a:srgbClr val="25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тренажеры.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171" y="298518"/>
            <a:ext cx="9424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Онлайн-тренажеры для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скорочтения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/>
          <a:srcRect b="4297"/>
          <a:stretch/>
        </p:blipFill>
        <p:spPr>
          <a:xfrm>
            <a:off x="2275482" y="3832081"/>
            <a:ext cx="5588357" cy="2534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5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10" y="304800"/>
            <a:ext cx="8596668" cy="1320800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cf2.ppt-online.org/files2/slide/4/4kj6aeclqKt3h9wnXMPvS2VbWIRsOQpAJyB8N5oxgZ/slide-48.jpg"/>
          <p:cNvPicPr>
            <a:picLocks noGrp="1"/>
          </p:cNvPicPr>
          <p:nvPr>
            <p:ph idx="1"/>
          </p:nvPr>
        </p:nvPicPr>
        <p:blipFill>
          <a:blip r:embed="rId2"/>
          <a:srcRect l="2145" t="14122" r="2289" b="13931"/>
          <a:stretch>
            <a:fillRect/>
          </a:stretch>
        </p:blipFill>
        <p:spPr bwMode="auto">
          <a:xfrm>
            <a:off x="365760" y="1085088"/>
            <a:ext cx="91440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2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dirty="0"/>
          </a:p>
        </p:txBody>
      </p:sp>
      <p:pic>
        <p:nvPicPr>
          <p:cNvPr id="8" name="Содержимое 7" descr="https://cf2.ppt-online.org/files2/slide/4/4kj6aeclqKt3h9wnXMPvS2VbWIRsOQpAJyB8N5oxgZ/slide-49.jpg"/>
          <p:cNvPicPr>
            <a:picLocks noGrp="1"/>
          </p:cNvPicPr>
          <p:nvPr>
            <p:ph idx="1"/>
          </p:nvPr>
        </p:nvPicPr>
        <p:blipFill>
          <a:blip r:embed="rId2"/>
          <a:srcRect t="17366" r="4042" b="49237"/>
          <a:stretch>
            <a:fillRect/>
          </a:stretch>
        </p:blipFill>
        <p:spPr bwMode="auto">
          <a:xfrm>
            <a:off x="621792" y="1487424"/>
            <a:ext cx="9704832" cy="42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1659" y="2160588"/>
            <a:ext cx="7848719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>
            <a:off x="1159908" y="473516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60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b="1" u="sng" dirty="0" smtClean="0">
                <a:latin typeface="Palatino Linotype" pitchFamily="18" charset="0"/>
                <a:cs typeface="Arial" pitchFamily="34" charset="0"/>
              </a:rPr>
              <a:t> же такое </a:t>
            </a:r>
            <a:r>
              <a:rPr lang="ru-RU" b="1" u="sng" dirty="0" err="1" smtClean="0">
                <a:latin typeface="Palatino Linotype" pitchFamily="18" charset="0"/>
                <a:cs typeface="Arial" pitchFamily="34" charset="0"/>
              </a:rPr>
              <a:t>скорочтение</a:t>
            </a:r>
            <a:r>
              <a:rPr lang="ru-RU" b="1" u="sng" dirty="0" smtClean="0">
                <a:latin typeface="Palatino Linotype" pitchFamily="18" charset="0"/>
                <a:cs typeface="Arial" pitchFamily="34" charset="0"/>
              </a:rPr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2950" y="1709485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это навык ускоренного восприятия информации,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способность не только быстро читать, но и запоминать прочитанное!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user\Desktop\CdGL14quh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792" y="3417608"/>
            <a:ext cx="4242816" cy="317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50" y="304800"/>
            <a:ext cx="6686634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758" y="819469"/>
            <a:ext cx="9320106" cy="38807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9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Чем полезно </a:t>
            </a:r>
            <a:r>
              <a:rPr lang="ru-RU" sz="3900" b="1" u="sng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скорочтение</a:t>
            </a:r>
            <a:r>
              <a:rPr lang="ru-RU" sz="39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endParaRPr lang="ru-RU" sz="3200" b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Тренировка концентрации внимания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Тренировка важных учебных навыков- память (зрительная, слуховая), мышление (образное, логическое)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Понимание прочитанного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Экономия времени.</a:t>
            </a:r>
          </a:p>
          <a:p>
            <a:endParaRPr lang="ru-RU" dirty="0"/>
          </a:p>
        </p:txBody>
      </p:sp>
      <p:pic>
        <p:nvPicPr>
          <p:cNvPr id="34817" name="Picture 1" descr="C:\Users\user\Desktop\A3FPf169X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7458" y="3011424"/>
            <a:ext cx="2766060" cy="368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046" y="1241263"/>
            <a:ext cx="8596668" cy="29024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гармоничное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мозговых структур ребёнка, включение в работу правого и левого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полушария;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прочтения текста, но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восприятия, понимания,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осмысления;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с когнитивными расстройствами за счёт развития мозга ребёнка, формирования новых навыков (наращивание новых нейронных цепочек).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0989" y="359602"/>
            <a:ext cx="76001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Скорочтение для детей – это</a:t>
            </a:r>
            <a:r>
              <a:rPr lang="ru-RU" sz="36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D:\Информация\микрюковы\ВСЕ ФОТО\шк.фото\фото - 2 В\6 класс\LhVyyPziR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3657600"/>
            <a:ext cx="4003040" cy="3002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41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56554" cy="1320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u="sng" dirty="0" smtClean="0"/>
              <a:t>С какого возраста можно  упражняться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</a:t>
            </a:r>
            <a:r>
              <a:rPr lang="ru-RU" b="1" u="sng" dirty="0" smtClean="0"/>
              <a:t>в </a:t>
            </a:r>
            <a:r>
              <a:rPr lang="ru-RU" b="1" u="sng" dirty="0" err="1" smtClean="0"/>
              <a:t>скорочтении</a:t>
            </a:r>
            <a:r>
              <a:rPr lang="ru-RU" u="sng" dirty="0" smtClean="0"/>
              <a:t>.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Уроки быстрого чтения будут полезны только в том случае, если ребенок в принципе умеет хорошо читать. </a:t>
            </a:r>
          </a:p>
          <a:p>
            <a:r>
              <a:rPr lang="ru-RU" dirty="0" smtClean="0"/>
              <a:t>Большинство упражнений для развития </a:t>
            </a:r>
            <a:r>
              <a:rPr lang="ru-RU" dirty="0" err="1" smtClean="0"/>
              <a:t>скорочтения</a:t>
            </a:r>
            <a:r>
              <a:rPr lang="ru-RU" dirty="0" smtClean="0"/>
              <a:t> предназначено для детей 9-10 лет.</a:t>
            </a:r>
          </a:p>
          <a:p>
            <a:r>
              <a:rPr lang="ru-RU" dirty="0" smtClean="0"/>
              <a:t>Но это не значит, что до 9 лет нужно отложить любые техники. С дошкольниками и первоклассниками можно заниматься развитием внимания, делать упражнения на расширение поля зрения, визуализировать прочитанное. </a:t>
            </a:r>
            <a:endParaRPr lang="ru-RU" dirty="0"/>
          </a:p>
        </p:txBody>
      </p:sp>
      <p:pic>
        <p:nvPicPr>
          <p:cNvPr id="1026" name="Picture 2" descr="C:\Users\user\Desktop\XUsZBh99n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7696" y="3087382"/>
            <a:ext cx="2689860" cy="3595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743" y="1404257"/>
            <a:ext cx="370114" cy="5007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900igr.net/up/datas/114383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29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87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3" y="1709464"/>
            <a:ext cx="3238897" cy="2115198"/>
          </a:xfrm>
        </p:spPr>
      </p:pic>
      <p:sp>
        <p:nvSpPr>
          <p:cNvPr id="7" name="TextBox 6"/>
          <p:cNvSpPr txBox="1"/>
          <p:nvPr/>
        </p:nvSpPr>
        <p:spPr>
          <a:xfrm>
            <a:off x="1091164" y="1215753"/>
            <a:ext cx="315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цвет»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625" y="3965737"/>
            <a:ext cx="291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«Запиши предложение»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681" y="1240137"/>
            <a:ext cx="166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«Детектив»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1164" y="249431"/>
            <a:ext cx="7706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Концентрация и внимание, память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463" y="4572673"/>
            <a:ext cx="3392297" cy="2078063"/>
          </a:xfrm>
          <a:prstGeom prst="rect">
            <a:avLst/>
          </a:prstGeom>
          <a:noFill/>
        </p:spPr>
      </p:pic>
      <p:pic>
        <p:nvPicPr>
          <p:cNvPr id="6148" name="Picture 4" descr="https://avatars.mds.yandex.net/i?id=ebedc163920a1b495d181d7e5a8e5f3ee546316a-1074904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9767" y="1658112"/>
            <a:ext cx="2366200" cy="23662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20284" y="4049006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«Анаграммы»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nxfAWmgf7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7681" y="1621536"/>
            <a:ext cx="2135022" cy="2327148"/>
          </a:xfrm>
          <a:prstGeom prst="rect">
            <a:avLst/>
          </a:prstGeom>
          <a:noFill/>
        </p:spPr>
      </p:pic>
      <p:pic>
        <p:nvPicPr>
          <p:cNvPr id="1027" name="Picture 3" descr="C:\Users\user\Desktop\GblYoUxed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9840" y="4541520"/>
            <a:ext cx="1873558" cy="1888808"/>
          </a:xfrm>
          <a:prstGeom prst="rect">
            <a:avLst/>
          </a:prstGeom>
          <a:noFill/>
        </p:spPr>
      </p:pic>
      <p:pic>
        <p:nvPicPr>
          <p:cNvPr id="1028" name="Picture 4" descr="C:\Users\user\Desktop\x9nviHrqxG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289" y="4499061"/>
            <a:ext cx="3145535" cy="2164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4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48" y="889398"/>
            <a:ext cx="2834088" cy="30665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8" y="4315968"/>
            <a:ext cx="4438237" cy="2256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832" y="1015345"/>
            <a:ext cx="475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«Клиновидные таблицы»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880" y="3899948"/>
            <a:ext cx="327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«Таблицы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4471" y="249431"/>
            <a:ext cx="5864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Периферийное зрение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671" y="4360164"/>
            <a:ext cx="29502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839" y="1633728"/>
            <a:ext cx="4372737" cy="176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441" y="1328927"/>
            <a:ext cx="3181160" cy="22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98187" y="4384546"/>
          <a:ext cx="3351530" cy="2125981"/>
        </p:xfrm>
        <a:graphic>
          <a:graphicData uri="http://schemas.openxmlformats.org/drawingml/2006/table">
            <a:tbl>
              <a:tblPr/>
              <a:tblGrid>
                <a:gridCol w="782955"/>
                <a:gridCol w="836295"/>
                <a:gridCol w="767080"/>
                <a:gridCol w="965200"/>
              </a:tblGrid>
              <a:tr h="57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Бытовые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Пословица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Авторские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Поговорки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Загадка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Сказка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Народные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Прибаутки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Считалка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Волшебные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Потешка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Скороговорка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Пословица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Закличка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Былины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 животных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69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8" y="1944055"/>
            <a:ext cx="2998935" cy="24226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13" y="2034105"/>
            <a:ext cx="4778523" cy="20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7" y="4454656"/>
            <a:ext cx="4780595" cy="2155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7721" y="1466933"/>
            <a:ext cx="363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«Тексты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625" y="208526"/>
            <a:ext cx="8488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антиципации.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900igr.net/up/datas/162923/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809" y="4229472"/>
            <a:ext cx="3194303" cy="244564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1376" y="772775"/>
            <a:ext cx="92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Антиципация-навык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угадавания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 и фраз, смысловые догадки. Позволяет читать быстрее и понимать лучше, потому что ускоряет работу внимания и мышления.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</TotalTime>
  <Words>300</Words>
  <Application>Microsoft Office PowerPoint</Application>
  <PresentationFormat>Произвольный</PresentationFormat>
  <Paragraphs>80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Слайд 1</vt:lpstr>
      <vt:lpstr>Что же такое скорочтение?</vt:lpstr>
      <vt:lpstr>Слайд 3</vt:lpstr>
      <vt:lpstr>Слайд 4</vt:lpstr>
      <vt:lpstr> С какого возраста можно  упражняться                      в скорочтении. </vt:lpstr>
      <vt:lpstr>Слайд 6</vt:lpstr>
      <vt:lpstr>Слайд 7</vt:lpstr>
      <vt:lpstr>Слайд 8</vt:lpstr>
      <vt:lpstr>Слайд 9</vt:lpstr>
      <vt:lpstr>     </vt:lpstr>
      <vt:lpstr>Слайд 11</vt:lpstr>
      <vt:lpstr>Слайд 12</vt:lpstr>
      <vt:lpstr>                 Рефлексия.</vt:lpstr>
      <vt:lpstr>Рефлексия.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«Скорочтение»</dc:title>
  <dc:creator>79213818699</dc:creator>
  <cp:lastModifiedBy>user</cp:lastModifiedBy>
  <cp:revision>59</cp:revision>
  <dcterms:created xsi:type="dcterms:W3CDTF">2022-01-20T21:46:37Z</dcterms:created>
  <dcterms:modified xsi:type="dcterms:W3CDTF">2026-03-04T17:01:46Z</dcterms:modified>
</cp:coreProperties>
</file>